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43" d="100"/>
          <a:sy n="43" d="100"/>
        </p:scale>
        <p:origin x="26"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3/19/2020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72708" y="451158"/>
            <a:ext cx="11005026" cy="5961727"/>
          </a:xfrm>
          <a:prstGeom prst="rect">
            <a:avLst/>
          </a:prstGeom>
        </p:spPr>
      </p:pic>
    </p:spTree>
    <p:extLst>
      <p:ext uri="{BB962C8B-B14F-4D97-AF65-F5344CB8AC3E}">
        <p14:creationId xmlns:p14="http://schemas.microsoft.com/office/powerpoint/2010/main" val="3488959090"/>
      </p:ext>
    </p:extLst>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
                                        <p:tgtEl>
                                          <p:spTgt spid="4"/>
                                        </p:tgtEl>
                                      </p:cBhvr>
                                    </p:animEffect>
                                    <p:anim calcmode="lin" valueType="num">
                                      <p:cBhvr>
                                        <p:cTn id="8" dur="10" fill="hold"/>
                                        <p:tgtEl>
                                          <p:spTgt spid="4"/>
                                        </p:tgtEl>
                                        <p:attrNameLst>
                                          <p:attrName>ppt_x</p:attrName>
                                        </p:attrNameLst>
                                      </p:cBhvr>
                                      <p:tavLst>
                                        <p:tav tm="0">
                                          <p:val>
                                            <p:strVal val="#ppt_x"/>
                                          </p:val>
                                        </p:tav>
                                        <p:tav tm="100000">
                                          <p:val>
                                            <p:strVal val="#ppt_x"/>
                                          </p:val>
                                        </p:tav>
                                      </p:tavLst>
                                    </p:anim>
                                    <p:anim calcmode="lin" valueType="num">
                                      <p:cBhvr>
                                        <p:cTn id="9" dur="1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250"/>
                                  </p:stCondLst>
                                  <p:childTnLst>
                                    <p:animEffect transition="out" filter="fade">
                                      <p:cBhvr>
                                        <p:cTn id="13" dur="10"/>
                                        <p:tgtEl>
                                          <p:spTgt spid="4"/>
                                        </p:tgtEl>
                                      </p:cBhvr>
                                    </p:animEffect>
                                    <p:anim calcmode="lin" valueType="num">
                                      <p:cBhvr>
                                        <p:cTn id="14" dur="1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10"/>
                                        <p:tgtEl>
                                          <p:spTgt spid="4"/>
                                        </p:tgtEl>
                                        <p:attrNameLst>
                                          <p:attrName>ppt_h</p:attrName>
                                        </p:attrNameLst>
                                      </p:cBhvr>
                                      <p:tavLst>
                                        <p:tav tm="0">
                                          <p:val>
                                            <p:strVal val="ppt_h"/>
                                          </p:val>
                                        </p:tav>
                                        <p:tav tm="100000">
                                          <p:val>
                                            <p:strVal val="ppt_h"/>
                                          </p:val>
                                        </p:tav>
                                      </p:tavLst>
                                    </p:anim>
                                    <p:set>
                                      <p:cBhvr>
                                        <p:cTn id="16" dur="1" fill="hold">
                                          <p:stCondLst>
                                            <p:cond delay="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1433455" y="208615"/>
            <a:ext cx="8534401" cy="681614"/>
          </a:xfrm>
        </p:spPr>
        <p:txBody>
          <a:bodyPr>
            <a:normAutofit/>
          </a:bodyPr>
          <a:lstStyle/>
          <a:p>
            <a:r>
              <a:rPr lang="ar-IQ" sz="2800" dirty="0" smtClean="0"/>
              <a:t>الكيمياء والسيمياء   ( مفهوم السيمياء  )               </a:t>
            </a:r>
            <a:endParaRPr lang="en-US" sz="2800" dirty="0"/>
          </a:p>
        </p:txBody>
      </p:sp>
      <p:sp>
        <p:nvSpPr>
          <p:cNvPr id="6" name="Rectangle 5"/>
          <p:cNvSpPr/>
          <p:nvPr/>
        </p:nvSpPr>
        <p:spPr>
          <a:xfrm>
            <a:off x="966766" y="1695871"/>
            <a:ext cx="10549840" cy="4493538"/>
          </a:xfrm>
          <a:prstGeom prst="rect">
            <a:avLst/>
          </a:prstGeom>
        </p:spPr>
        <p:txBody>
          <a:bodyPr wrap="square">
            <a:spAutoFit/>
          </a:bodyPr>
          <a:lstStyle/>
          <a:p>
            <a:r>
              <a:rPr lang="ar-SA" sz="1400" dirty="0">
                <a:ea typeface="Calibri" panose="020F0502020204030204" pitchFamily="34" charset="0"/>
                <a:cs typeface="Calibri" panose="020F0502020204030204" pitchFamily="34" charset="0"/>
              </a:rPr>
              <a:t>و</a:t>
            </a:r>
            <a:r>
              <a:rPr lang="ar-SA" sz="2400" dirty="0">
                <a:ea typeface="Calibri" panose="020F0502020204030204" pitchFamily="34" charset="0"/>
                <a:cs typeface="Calibri" panose="020F0502020204030204" pitchFamily="34" charset="0"/>
              </a:rPr>
              <a:t>في إطار مصطلَحيْ الكيمياء والسيمياء يجدر بالذكر أن تقول إن المعجمات الأجنبية فرَقت بين هذين المصطلحين، فالكيمياء</a:t>
            </a:r>
            <a:r>
              <a:rPr lang="en-US" sz="1400" b="1" dirty="0">
                <a:latin typeface="Calibri" panose="020F0502020204030204" pitchFamily="34" charset="0"/>
                <a:ea typeface="Calibri" panose="020F0502020204030204" pitchFamily="34" charset="0"/>
              </a:rPr>
              <a:t> </a:t>
            </a:r>
            <a:r>
              <a:rPr lang="en-US" sz="2400" b="1" dirty="0">
                <a:latin typeface="Calibri" panose="020F0502020204030204" pitchFamily="34" charset="0"/>
                <a:ea typeface="Calibri" panose="020F0502020204030204" pitchFamily="34" charset="0"/>
              </a:rPr>
              <a:t>(Chemistry) </a:t>
            </a:r>
            <a:r>
              <a:rPr lang="ar-SA" sz="2400" dirty="0">
                <a:ea typeface="Calibri" panose="020F0502020204030204" pitchFamily="34" charset="0"/>
                <a:cs typeface="Calibri" panose="020F0502020204030204" pitchFamily="34" charset="0"/>
              </a:rPr>
              <a:t>هو علم الكيمياء المعروف و</a:t>
            </a:r>
            <a:r>
              <a:rPr lang="en-US" sz="2400" b="1" dirty="0">
                <a:latin typeface="Calibri" panose="020F0502020204030204" pitchFamily="34" charset="0"/>
                <a:ea typeface="Calibri" panose="020F0502020204030204" pitchFamily="34" charset="0"/>
              </a:rPr>
              <a:t>(Alchemy) </a:t>
            </a:r>
            <a:r>
              <a:rPr lang="ar-SA" sz="2400" dirty="0">
                <a:ea typeface="Calibri" panose="020F0502020204030204" pitchFamily="34" charset="0"/>
                <a:cs typeface="Calibri" panose="020F0502020204030204" pitchFamily="34" charset="0"/>
              </a:rPr>
              <a:t>يرمز في هذه المعجمات إلى ما نطلق عليه في العربية مصطلح السيمياء، وعند التعريف نقول هذه المعجمات الأجنبية إنه علم كيمياء </a:t>
            </a:r>
            <a:r>
              <a:rPr lang="ar-SA" sz="2400">
                <a:ea typeface="Calibri" panose="020F0502020204030204" pitchFamily="34" charset="0"/>
                <a:cs typeface="Calibri" panose="020F0502020204030204" pitchFamily="34" charset="0"/>
              </a:rPr>
              <a:t>القرون </a:t>
            </a:r>
            <a:r>
              <a:rPr lang="ar-SA" sz="2400" smtClean="0">
                <a:ea typeface="Calibri" panose="020F0502020204030204" pitchFamily="34" charset="0"/>
                <a:cs typeface="Calibri" panose="020F0502020204030204" pitchFamily="34" charset="0"/>
              </a:rPr>
              <a:t>الوسطى، </a:t>
            </a:r>
            <a:r>
              <a:rPr lang="ar-SA" sz="2400" dirty="0">
                <a:ea typeface="Calibri" panose="020F0502020204030204" pitchFamily="34" charset="0"/>
                <a:cs typeface="Calibri" panose="020F0502020204030204" pitchFamily="34" charset="0"/>
              </a:rPr>
              <a:t>وأطلق عليه بعضهم اسم (الخيمياء) لقرب اللفظتين بالدلالة لفظاً ومعنىً، ويمكننا هنا ملاحظة التشابه في اللفظتين (السيمياء) العربية و</a:t>
            </a:r>
            <a:r>
              <a:rPr lang="en-US" sz="2400" b="1" dirty="0">
                <a:latin typeface="Calibri" panose="020F0502020204030204" pitchFamily="34" charset="0"/>
                <a:ea typeface="Calibri" panose="020F0502020204030204" pitchFamily="34" charset="0"/>
              </a:rPr>
              <a:t>(Alchemy) </a:t>
            </a:r>
            <a:r>
              <a:rPr lang="ar-SA" sz="2400" dirty="0">
                <a:ea typeface="Calibri" panose="020F0502020204030204" pitchFamily="34" charset="0"/>
                <a:cs typeface="Calibri" panose="020F0502020204030204" pitchFamily="34" charset="0"/>
              </a:rPr>
              <a:t>الأجنبية وخاصة بـ(ال) التعريف التي لازمت المصطلح على اعتباره من أصول </a:t>
            </a:r>
            <a:r>
              <a:rPr lang="ar-SA" sz="2400" dirty="0" smtClean="0">
                <a:ea typeface="Calibri" panose="020F0502020204030204" pitchFamily="34" charset="0"/>
                <a:cs typeface="Calibri" panose="020F0502020204030204" pitchFamily="34" charset="0"/>
              </a:rPr>
              <a:t>عربية</a:t>
            </a:r>
            <a:r>
              <a:rPr lang="ar-IQ" sz="2400" dirty="0" smtClean="0">
                <a:ea typeface="Calibri" panose="020F0502020204030204" pitchFamily="34" charset="0"/>
                <a:cs typeface="Calibri" panose="020F0502020204030204" pitchFamily="34" charset="0"/>
              </a:rPr>
              <a:t>                                                                          </a:t>
            </a:r>
            <a:r>
              <a:rPr lang="en-US" sz="2400" b="1" dirty="0" smtClean="0">
                <a:latin typeface="Calibri" panose="020F0502020204030204" pitchFamily="34" charset="0"/>
                <a:ea typeface="Calibri" panose="020F0502020204030204" pitchFamily="34" charset="0"/>
              </a:rPr>
              <a:t>.</a:t>
            </a:r>
            <a:r>
              <a:rPr lang="en-US" sz="2400" b="1" dirty="0">
                <a:latin typeface="Calibri" panose="020F0502020204030204" pitchFamily="34" charset="0"/>
                <a:ea typeface="Calibri" panose="020F0502020204030204" pitchFamily="34" charset="0"/>
              </a:rPr>
              <a:t/>
            </a:r>
            <a:br>
              <a:rPr lang="en-US" sz="2400" b="1" dirty="0">
                <a:latin typeface="Calibri" panose="020F0502020204030204" pitchFamily="34" charset="0"/>
                <a:ea typeface="Calibri" panose="020F0502020204030204" pitchFamily="34" charset="0"/>
              </a:rPr>
            </a:br>
            <a:r>
              <a:rPr lang="en-US" sz="2400" b="1" dirty="0">
                <a:latin typeface="Calibri" panose="020F0502020204030204" pitchFamily="34" charset="0"/>
                <a:ea typeface="Calibri" panose="020F0502020204030204" pitchFamily="34" charset="0"/>
              </a:rPr>
              <a:t/>
            </a:r>
            <a:br>
              <a:rPr lang="en-US" sz="2400" b="1" dirty="0">
                <a:latin typeface="Calibri" panose="020F0502020204030204" pitchFamily="34" charset="0"/>
                <a:ea typeface="Calibri" panose="020F0502020204030204" pitchFamily="34" charset="0"/>
              </a:rPr>
            </a:br>
            <a:r>
              <a:rPr lang="ar-SA" sz="2400" dirty="0">
                <a:ea typeface="Calibri" panose="020F0502020204030204" pitchFamily="34" charset="0"/>
                <a:cs typeface="Calibri" panose="020F0502020204030204" pitchFamily="34" charset="0"/>
              </a:rPr>
              <a:t>هذه صورة مقتضبة عن مفهوم (السيمياء) توضح رحلة المصطلح من علم الكيمياء، ذلك العلم التطبيقي الجاد الرصين إلى علم السيمياء الذي انحرف إلى السحر والخرافات والتطلّع إلى المستحيل، وهذا المفهوم خرج من أيدي العلماء إلى أيدي المشعوذين والدجالين، فمارسوه قروناً طويلة، وجعلوه مورد رزقٍ لهم، يخرفون به </a:t>
            </a:r>
            <a:r>
              <a:rPr lang="ar-SA" sz="1400" dirty="0">
                <a:ea typeface="Calibri" panose="020F0502020204030204" pitchFamily="34" charset="0"/>
                <a:cs typeface="Calibri" panose="020F0502020204030204" pitchFamily="34" charset="0"/>
              </a:rPr>
              <a:t>على</a:t>
            </a:r>
            <a:r>
              <a:rPr lang="ar-SA" sz="2800" dirty="0">
                <a:ea typeface="Calibri" panose="020F0502020204030204" pitchFamily="34" charset="0"/>
                <a:cs typeface="Calibri" panose="020F0502020204030204" pitchFamily="34" charset="0"/>
              </a:rPr>
              <a:t> العباد</a:t>
            </a:r>
            <a:r>
              <a:rPr lang="en-US" sz="1400" b="1" dirty="0">
                <a:latin typeface="Calibri" panose="020F0502020204030204" pitchFamily="34" charset="0"/>
                <a:ea typeface="Calibri" panose="020F0502020204030204" pitchFamily="34" charset="0"/>
              </a:rPr>
              <a:t>.</a:t>
            </a:r>
            <a:br>
              <a:rPr lang="en-US" sz="1400" b="1" dirty="0">
                <a:latin typeface="Calibri" panose="020F050202020403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4180845199"/>
      </p:ext>
    </p:extLst>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1"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301" y="254335"/>
            <a:ext cx="8534401" cy="498937"/>
          </a:xfrm>
        </p:spPr>
        <p:txBody>
          <a:bodyPr>
            <a:normAutofit fontScale="90000"/>
          </a:bodyPr>
          <a:lstStyle/>
          <a:p>
            <a:r>
              <a:rPr lang="ar-IQ" dirty="0" smtClean="0"/>
              <a:t>مفهوم السيمياء في العصر الحديث         </a:t>
            </a:r>
            <a:endParaRPr lang="en-US" dirty="0"/>
          </a:p>
        </p:txBody>
      </p:sp>
      <p:sp>
        <p:nvSpPr>
          <p:cNvPr id="3" name="Text Placeholder 2"/>
          <p:cNvSpPr>
            <a:spLocks noGrp="1"/>
          </p:cNvSpPr>
          <p:nvPr>
            <p:ph type="body" idx="1"/>
          </p:nvPr>
        </p:nvSpPr>
        <p:spPr>
          <a:xfrm>
            <a:off x="1465683" y="769719"/>
            <a:ext cx="8534400" cy="1498600"/>
          </a:xfrm>
        </p:spPr>
        <p:txBody>
          <a:bodyPr>
            <a:noAutofit/>
          </a:bodyPr>
          <a:lstStyle/>
          <a:p>
            <a:pPr marR="31750" indent="-6350" algn="r" rtl="1">
              <a:lnSpc>
                <a:spcPct val="107000"/>
              </a:lnSpc>
              <a:spcAft>
                <a:spcPts val="510"/>
              </a:spcAft>
            </a:pPr>
            <a:r>
              <a:rPr lang="ar-SA" sz="2400" dirty="0">
                <a:solidFill>
                  <a:srgbClr val="000000"/>
                </a:solidFill>
                <a:latin typeface="Calibri" panose="020F0502020204030204" pitchFamily="34" charset="0"/>
                <a:ea typeface="Calibri" panose="020F0502020204030204" pitchFamily="34" charset="0"/>
                <a:cs typeface="Calibri" panose="020F0502020204030204" pitchFamily="34" charset="0"/>
              </a:rPr>
              <a:t>فلما جاء العصر الحديث، ورجع العقل العربي إلى شيء من أصالته نبذ العلماء المفهومات الخرافية، والتفسيرات الغيبية التي لا يعضدها العقل، وازدروا السحر والطّلسمات والنيرنجات. فألف الدكتور محمد صلاح الدين الكواكبي ـ وهو متخصص بالكيمياء ـ (كتاب السيمياء الحديثة) حاول أن يعود بمفهوم السيمياء إلى أصلها الذي انبثقت عنه، ولكنَّ محاولته لم تلق الاستمرار؛ لأن مصطلح السيمياء كان قد اكتسب دلالة جديدة، جعلته يخرج من سياقات الكيماويين إلى سياقات اللسانيين، لأن العالم (دي سوسير) كان قد طرح مصطلح</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400" b="1" dirty="0" err="1">
                <a:solidFill>
                  <a:srgbClr val="000000"/>
                </a:solidFill>
                <a:latin typeface="Calibri" panose="020F0502020204030204" pitchFamily="34" charset="0"/>
                <a:ea typeface="Calibri" panose="020F0502020204030204" pitchFamily="34" charset="0"/>
                <a:cs typeface="Calibri" panose="020F0502020204030204" pitchFamily="34" charset="0"/>
              </a:rPr>
              <a:t>Simiologg</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ar-SA" sz="2400" dirty="0">
                <a:solidFill>
                  <a:srgbClr val="000000"/>
                </a:solidFill>
                <a:latin typeface="Calibri" panose="020F0502020204030204" pitchFamily="34" charset="0"/>
                <a:ea typeface="Calibri" panose="020F0502020204030204" pitchFamily="34" charset="0"/>
                <a:cs typeface="Calibri" panose="020F0502020204030204" pitchFamily="34" charset="0"/>
              </a:rPr>
              <a:t>فاستعمله سيميائيو باريس في حقلهم، "ومن هنا يبقى هذا المصطلح طريقة مفيدة لتمييز عملهم عن السيمياء</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400" b="1" dirty="0" err="1">
                <a:solidFill>
                  <a:srgbClr val="000000"/>
                </a:solidFill>
                <a:latin typeface="Calibri" panose="020F0502020204030204" pitchFamily="34" charset="0"/>
                <a:ea typeface="Calibri" panose="020F0502020204030204" pitchFamily="34" charset="0"/>
                <a:cs typeface="Calibri" panose="020F0502020204030204" pitchFamily="34" charset="0"/>
              </a:rPr>
              <a:t>Simiotics</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ar-SA" sz="2400" dirty="0">
                <a:solidFill>
                  <a:srgbClr val="000000"/>
                </a:solidFill>
                <a:latin typeface="Calibri" panose="020F0502020204030204" pitchFamily="34" charset="0"/>
                <a:ea typeface="Calibri" panose="020F0502020204030204" pitchFamily="34" charset="0"/>
                <a:cs typeface="Calibri" panose="020F0502020204030204" pitchFamily="34" charset="0"/>
              </a:rPr>
              <a:t>العالمية المتبعة في أوروبة الشرقية وإيطالية والولايات المتحدة</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"([9]).</a:t>
            </a:r>
            <a:b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
            </a:r>
            <a:b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br>
            <a:r>
              <a:rPr lang="ar-SA" sz="2400" dirty="0">
                <a:solidFill>
                  <a:srgbClr val="000000"/>
                </a:solidFill>
                <a:latin typeface="Calibri" panose="020F0502020204030204" pitchFamily="34" charset="0"/>
                <a:ea typeface="Calibri" panose="020F0502020204030204" pitchFamily="34" charset="0"/>
                <a:cs typeface="Calibri" panose="020F0502020204030204" pitchFamily="34" charset="0"/>
              </a:rPr>
              <a:t>وأطلق علماء اللسانيات العرب على هذا العلم اسم (السيميوطيقا) وترجموه تارة باسم (علم الرموز) وتارة باسم (علم الدلالة)، ونقلوا عن تشارلز موريس أن علم السيمياء يهتم بمعاني الإشارات قبل استعمالها في قولٍ أو منطوق معين، ويؤدي علم الدلالة عند موريس إلى دراسة ما سماه دي سوسير: الترابطات، وما يسميه السيميائيون المتأخرون قوائم </a:t>
            </a:r>
            <a:r>
              <a:rPr lang="ar-SA" sz="24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التبادل</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2421642"/>
      </p:ext>
    </p:extLst>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7373" y="262392"/>
            <a:ext cx="7750826" cy="744656"/>
          </a:xfrm>
        </p:spPr>
        <p:txBody>
          <a:bodyPr/>
          <a:lstStyle/>
          <a:p>
            <a:r>
              <a:rPr lang="ar-IQ" dirty="0" smtClean="0"/>
              <a:t>السيمياء لغة                   </a:t>
            </a:r>
            <a:endParaRPr lang="en-US" dirty="0"/>
          </a:p>
        </p:txBody>
      </p:sp>
      <p:sp>
        <p:nvSpPr>
          <p:cNvPr id="3" name="Text Placeholder 2"/>
          <p:cNvSpPr>
            <a:spLocks noGrp="1"/>
          </p:cNvSpPr>
          <p:nvPr>
            <p:ph type="body" idx="1"/>
          </p:nvPr>
        </p:nvSpPr>
        <p:spPr>
          <a:xfrm>
            <a:off x="608257" y="1095669"/>
            <a:ext cx="11258802" cy="5526682"/>
          </a:xfrm>
        </p:spPr>
        <p:txBody>
          <a:bodyPr>
            <a:normAutofit fontScale="25000" lnSpcReduction="20000"/>
          </a:bodyPr>
          <a:lstStyle/>
          <a:p>
            <a:pPr marR="31750" indent="4445" algn="just" rtl="1">
              <a:lnSpc>
                <a:spcPct val="157000"/>
              </a:lnSpc>
              <a:spcAft>
                <a:spcPts val="20"/>
              </a:spcAft>
            </a:pP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السيمياء: العلامة، مشتقة من الفعل "سام" الذي هو مقلوب "وَسَمَ"، وزنها "عِفْلَى"، وهي في الصورة "فِعْلَى"، يدل على ذلك قولهم: سِمَةٌ، فإن أصلها: وِسْمَةٌ، ويقولون: سِيمَى بالقصر، وسيماء بالمد، وسيمياء بزيادة الياء وبالمد، ويقولون: سَوَّمَ إذا جَعَلَ سمة، وكأنهم إنما قلبوا حروف الكلمة لقصد التوصّل إلى التخفيف لهذه الأوزان، لأن قلب عين الكلمة متأتٍ خلاف قلب فائها، ولم يسمع من كلامهم فعل مجرد من "سَوَمَ" المقلوب، وإنما سمع منه فعل مضاعف في قولهم: سَوَّمَ فرسَهُ، أي: جعل عليه السيمة، وقيل: الخيل المسومة هي التي عليها السيما والسومةُ، وهي العلامةُ(2).</a:t>
            </a:r>
            <a:endParaRPr lang="en-US" sz="7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31750" indent="4445" algn="just" rtl="1">
              <a:lnSpc>
                <a:spcPct val="157000"/>
              </a:lnSpc>
              <a:spcAft>
                <a:spcPts val="0"/>
              </a:spcAft>
            </a:pP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7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31750" indent="4445" algn="just" rtl="1">
              <a:lnSpc>
                <a:spcPct val="157000"/>
              </a:lnSpc>
              <a:spcAft>
                <a:spcPts val="20"/>
              </a:spcAft>
            </a:pP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وقد ورد هذا المعنى في القرآن الكريم في عدة مواضع، منها قوله تعالى: </a:t>
            </a:r>
            <a:r>
              <a:rPr lang="en-US" sz="7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تعرفهم بسيماهم لا يسألون الناسَ إلحافاً</a:t>
            </a:r>
            <a:r>
              <a:rPr lang="en-US" sz="7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البقرة(273). وقوله: </a:t>
            </a:r>
            <a:r>
              <a:rPr lang="en-US" sz="7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وبينهما حجابٌ وعلى الأعراف رجالٌ يعرفون كلا بسيماهم</a:t>
            </a:r>
            <a:r>
              <a:rPr lang="en-US" sz="7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الأعراف(46). وقوله: </a:t>
            </a:r>
            <a:r>
              <a:rPr lang="en-US" sz="7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ونادى أصحاب الأعراف رجالاً يعرفونهم بسيماهم</a:t>
            </a:r>
            <a:r>
              <a:rPr lang="en-US" sz="7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الأعراف (48)، وقوله:</a:t>
            </a:r>
            <a:r>
              <a:rPr lang="en-US" sz="7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سيماهم في وجوههم من أثر السجود</a:t>
            </a:r>
            <a:r>
              <a:rPr lang="en-US" sz="7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الفتح(29). وقوله: </a:t>
            </a:r>
            <a:r>
              <a:rPr lang="en-US" sz="7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يعرف المجرمون بسيماهم فيؤخذ بالنواصي والأقدام</a:t>
            </a:r>
            <a:r>
              <a:rPr lang="en-US" sz="7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الرحمن(41).</a:t>
            </a:r>
            <a:endParaRPr lang="en-US" sz="7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31750" indent="4445" algn="just" rtl="1">
              <a:lnSpc>
                <a:spcPct val="157000"/>
              </a:lnSpc>
              <a:spcAft>
                <a:spcPts val="0"/>
              </a:spcAft>
            </a:pP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7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31750" indent="4445" algn="just" rtl="1">
              <a:lnSpc>
                <a:spcPct val="157000"/>
              </a:lnSpc>
              <a:spcAft>
                <a:spcPts val="20"/>
              </a:spcAft>
            </a:pP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وقد وردت كلمة السيمياء كذلك في الشعر، ومنه قول أسيد بن عنقاء الفزاري يمدح عميلة حين قاسمه ماله:</a:t>
            </a:r>
            <a:endParaRPr lang="en-US" sz="7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31750" indent="4445" algn="r" rtl="1">
              <a:lnSpc>
                <a:spcPct val="157000"/>
              </a:lnSpc>
              <a:spcAft>
                <a:spcPts val="0"/>
              </a:spcAft>
            </a:pP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غُلاَمٌ رماه اللهُ بالحسنِ يافعاً                                 كَأنَّ الثُّرَيا عُلِّقَتْ فوقَ نحرهِ                                                    </a:t>
            </a:r>
            <a:endParaRPr lang="en-US" sz="7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31750" indent="4445" algn="r" rtl="1">
              <a:lnSpc>
                <a:spcPct val="157000"/>
              </a:lnSpc>
              <a:spcAft>
                <a:spcPts val="0"/>
              </a:spcAft>
            </a:pP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7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31750" indent="4445" algn="r" rtl="1">
              <a:lnSpc>
                <a:spcPct val="157000"/>
              </a:lnSpc>
              <a:spcAft>
                <a:spcPts val="0"/>
              </a:spcAft>
            </a:pPr>
            <a:r>
              <a:rPr lang="ar-SA" sz="7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لَهُ سيمياءٌ لا تَشُقُّ على البصر                         وفِي جيدِه الشعرَى وفي وجهه القَمر    </a:t>
            </a:r>
            <a:endParaRPr lang="en-US" sz="7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31750" indent="4445" algn="r" rtl="1">
              <a:lnSpc>
                <a:spcPct val="157000"/>
              </a:lnSpc>
              <a:spcAft>
                <a:spcPts val="0"/>
              </a:spcAft>
            </a:pPr>
            <a:r>
              <a:rPr lang="ar-SA" sz="7200" dirty="0">
                <a:solidFill>
                  <a:srgbClr val="000000"/>
                </a:solidFill>
                <a:latin typeface="Calibri" panose="020F0502020204030204" pitchFamily="34" charset="0"/>
                <a:ea typeface="Times New Roman" panose="02020603050405020304" pitchFamily="18" charset="0"/>
              </a:rPr>
              <a:t>	                                                                                                                                                                                                                                                                                                                                                                         </a:t>
            </a:r>
            <a:r>
              <a:rPr lang="ar-SA" sz="7200" dirty="0">
                <a:solidFill>
                  <a:srgbClr val="000000"/>
                </a:solidFill>
                <a:latin typeface="Calibri" panose="020F0502020204030204" pitchFamily="34" charset="0"/>
                <a:ea typeface="Calibri" panose="020F0502020204030204" pitchFamily="34" charset="0"/>
              </a:rPr>
              <a:t>   </a:t>
            </a:r>
            <a:endParaRPr lang="en-US" sz="7200" dirty="0">
              <a:solidFill>
                <a:srgbClr val="000000"/>
              </a:solidFill>
              <a:latin typeface="Calibri" panose="020F0502020204030204" pitchFamily="34" charset="0"/>
              <a:ea typeface="Calibri" panose="020F0502020204030204" pitchFamily="34" charset="0"/>
            </a:endParaRPr>
          </a:p>
          <a:p>
            <a:pPr marR="31750" indent="4445" algn="just" rtl="1">
              <a:lnSpc>
                <a:spcPct val="157000"/>
              </a:lnSpc>
              <a:spcAft>
                <a:spcPts val="20"/>
              </a:spcAft>
            </a:pPr>
            <a:r>
              <a:rPr lang="ar-SA" sz="7200" dirty="0">
                <a:solidFill>
                  <a:srgbClr val="000000"/>
                </a:solidFill>
                <a:latin typeface="Calibri" panose="020F0502020204030204" pitchFamily="34" charset="0"/>
                <a:ea typeface="Calibri" panose="020F0502020204030204" pitchFamily="34" charset="0"/>
              </a:rPr>
              <a:t> </a:t>
            </a:r>
            <a:endParaRPr lang="en-US" sz="7200" dirty="0">
              <a:solidFill>
                <a:srgbClr val="000000"/>
              </a:solidFill>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90246115"/>
      </p:ext>
    </p:extLst>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3">
                                            <p:txEl>
                                              <p:pRg st="5" end="5"/>
                                            </p:txEl>
                                          </p:spTgt>
                                        </p:tgtEl>
                                      </p:cBhvr>
                                    </p:animEffect>
                                    <p:animScale>
                                      <p:cBhvr>
                                        <p:cTn id="32" dur="250" autoRev="1" fill="hold"/>
                                        <p:tgtEl>
                                          <p:spTgt spid="3">
                                            <p:txEl>
                                              <p:pRg st="5" end="5"/>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3">
                                            <p:txEl>
                                              <p:pRg st="6" end="6"/>
                                            </p:txEl>
                                          </p:spTgt>
                                        </p:tgtEl>
                                      </p:cBhvr>
                                    </p:animEffect>
                                    <p:animScale>
                                      <p:cBhvr>
                                        <p:cTn id="37" dur="250" autoRev="1" fill="hold"/>
                                        <p:tgtEl>
                                          <p:spTgt spid="3">
                                            <p:txEl>
                                              <p:pRg st="6" end="6"/>
                                            </p:txEl>
                                          </p:spTgt>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0" nodeType="clickEffect">
                                  <p:stCondLst>
                                    <p:cond delay="0"/>
                                  </p:stCondLst>
                                  <p:childTnLst>
                                    <p:animEffect transition="out" filter="fade">
                                      <p:cBhvr>
                                        <p:cTn id="41" dur="500" tmFilter="0, 0; .2, .5; .8, .5; 1, 0"/>
                                        <p:tgtEl>
                                          <p:spTgt spid="3">
                                            <p:txEl>
                                              <p:pRg st="7" end="7"/>
                                            </p:txEl>
                                          </p:spTgt>
                                        </p:tgtEl>
                                      </p:cBhvr>
                                    </p:animEffect>
                                    <p:animScale>
                                      <p:cBhvr>
                                        <p:cTn id="42" dur="250" autoRev="1" fill="hold"/>
                                        <p:tgtEl>
                                          <p:spTgt spid="3">
                                            <p:txEl>
                                              <p:pRg st="7" end="7"/>
                                            </p:txEl>
                                          </p:spTgt>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3">
                                            <p:txEl>
                                              <p:pRg st="8" end="8"/>
                                            </p:txEl>
                                          </p:spTgt>
                                        </p:tgtEl>
                                      </p:cBhvr>
                                    </p:animEffect>
                                    <p:animScale>
                                      <p:cBhvr>
                                        <p:cTn id="47" dur="250" autoRev="1" fill="hold"/>
                                        <p:tgtEl>
                                          <p:spTgt spid="3">
                                            <p:txEl>
                                              <p:pRg st="8" end="8"/>
                                            </p:txEl>
                                          </p:spTgt>
                                        </p:tgtEl>
                                      </p:cBhvr>
                                      <p:by x="105000" y="105000"/>
                                    </p:animScale>
                                  </p:childTnLst>
                                </p:cTn>
                              </p:par>
                            </p:childTnLst>
                          </p:cTn>
                        </p:par>
                      </p:childTnLst>
                    </p:cTn>
                  </p:par>
                  <p:par>
                    <p:cTn id="48" fill="hold">
                      <p:stCondLst>
                        <p:cond delay="indefinite"/>
                      </p:stCondLst>
                      <p:childTnLst>
                        <p:par>
                          <p:cTn id="49" fill="hold">
                            <p:stCondLst>
                              <p:cond delay="0"/>
                            </p:stCondLst>
                            <p:childTnLst>
                              <p:par>
                                <p:cTn id="50" presetID="26" presetClass="emph" presetSubtype="0" fill="hold" grpId="0" nodeType="clickEffect">
                                  <p:stCondLst>
                                    <p:cond delay="0"/>
                                  </p:stCondLst>
                                  <p:childTnLst>
                                    <p:animEffect transition="out" filter="fade">
                                      <p:cBhvr>
                                        <p:cTn id="51" dur="500" tmFilter="0, 0; .2, .5; .8, .5; 1, 0"/>
                                        <p:tgtEl>
                                          <p:spTgt spid="3">
                                            <p:txEl>
                                              <p:pRg st="9" end="9"/>
                                            </p:txEl>
                                          </p:spTgt>
                                        </p:tgtEl>
                                      </p:cBhvr>
                                    </p:animEffect>
                                    <p:animScale>
                                      <p:cBhvr>
                                        <p:cTn id="52" dur="250" autoRev="1" fill="hold"/>
                                        <p:tgtEl>
                                          <p:spTgt spid="3">
                                            <p:txEl>
                                              <p:pRg st="9" end="9"/>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7788" y="60347"/>
            <a:ext cx="5317217" cy="781546"/>
          </a:xfrm>
        </p:spPr>
        <p:txBody>
          <a:bodyPr/>
          <a:lstStyle/>
          <a:p>
            <a:r>
              <a:rPr lang="ar-IQ" dirty="0" smtClean="0"/>
              <a:t>اشكالية المصطلح            </a:t>
            </a:r>
            <a:endParaRPr lang="en-US" dirty="0"/>
          </a:p>
        </p:txBody>
      </p:sp>
      <p:sp>
        <p:nvSpPr>
          <p:cNvPr id="8" name="Rectangle 7"/>
          <p:cNvSpPr/>
          <p:nvPr/>
        </p:nvSpPr>
        <p:spPr>
          <a:xfrm>
            <a:off x="636454" y="889880"/>
            <a:ext cx="11287000" cy="5539978"/>
          </a:xfrm>
          <a:prstGeom prst="rect">
            <a:avLst/>
          </a:prstGeom>
        </p:spPr>
        <p:txBody>
          <a:bodyPr wrap="square">
            <a:spAutoFit/>
          </a:bodyPr>
          <a:lstStyle/>
          <a:p>
            <a:r>
              <a:rPr lang="ar-SA" sz="1600" dirty="0">
                <a:solidFill>
                  <a:schemeClr val="bg1"/>
                </a:solidFill>
                <a:ea typeface="Times New Roman" panose="02020603050405020304" pitchFamily="18" charset="0"/>
                <a:cs typeface="Calibri" panose="020F0502020204030204" pitchFamily="34" charset="0"/>
              </a:rPr>
              <a:t>إن كلمة </a:t>
            </a:r>
            <a:r>
              <a:rPr lang="ar-SA" sz="2000" dirty="0">
                <a:solidFill>
                  <a:schemeClr val="bg1"/>
                </a:solidFill>
                <a:ea typeface="Times New Roman" panose="02020603050405020304" pitchFamily="18" charset="0"/>
                <a:cs typeface="Calibri" panose="020F0502020204030204" pitchFamily="34" charset="0"/>
              </a:rPr>
              <a:t>"سيميولوجيا</a:t>
            </a:r>
            <a:r>
              <a:rPr lang="en-US" sz="2000" b="1" dirty="0">
                <a:solidFill>
                  <a:schemeClr val="bg1"/>
                </a:solidFill>
                <a:latin typeface="Calibri" panose="020F0502020204030204" pitchFamily="34" charset="0"/>
                <a:ea typeface="Times New Roman" panose="02020603050405020304" pitchFamily="18" charset="0"/>
              </a:rPr>
              <a:t>" (</a:t>
            </a:r>
            <a:r>
              <a:rPr lang="en-US" sz="2000" b="1" dirty="0" err="1">
                <a:solidFill>
                  <a:schemeClr val="bg1"/>
                </a:solidFill>
                <a:latin typeface="Calibri" panose="020F0502020204030204" pitchFamily="34" charset="0"/>
                <a:ea typeface="Times New Roman" panose="02020603050405020304" pitchFamily="18" charset="0"/>
              </a:rPr>
              <a:t>Sémiologie</a:t>
            </a:r>
            <a:r>
              <a:rPr lang="en-US" sz="2000" b="1" dirty="0">
                <a:solidFill>
                  <a:schemeClr val="bg1"/>
                </a:solidFill>
                <a:latin typeface="Calibri" panose="020F0502020204030204" pitchFamily="34" charset="0"/>
                <a:ea typeface="Times New Roman" panose="02020603050405020304" pitchFamily="18" charset="0"/>
              </a:rPr>
              <a:t>) </a:t>
            </a:r>
            <a:r>
              <a:rPr lang="ar-SA" sz="2000" dirty="0">
                <a:solidFill>
                  <a:schemeClr val="bg1"/>
                </a:solidFill>
                <a:ea typeface="Times New Roman" panose="02020603050405020304" pitchFamily="18" charset="0"/>
                <a:cs typeface="Calibri" panose="020F0502020204030204" pitchFamily="34" charset="0"/>
              </a:rPr>
              <a:t>أو "سيميوطيقا</a:t>
            </a:r>
            <a:r>
              <a:rPr lang="en-US" sz="2000" b="1" dirty="0">
                <a:solidFill>
                  <a:schemeClr val="bg1"/>
                </a:solidFill>
                <a:latin typeface="Calibri" panose="020F0502020204030204" pitchFamily="34" charset="0"/>
                <a:ea typeface="Times New Roman" panose="02020603050405020304" pitchFamily="18" charset="0"/>
              </a:rPr>
              <a:t>" (</a:t>
            </a:r>
            <a:r>
              <a:rPr lang="en-US" sz="2000" b="1" dirty="0" err="1">
                <a:solidFill>
                  <a:schemeClr val="bg1"/>
                </a:solidFill>
                <a:latin typeface="Calibri" panose="020F0502020204030204" pitchFamily="34" charset="0"/>
                <a:ea typeface="Times New Roman" panose="02020603050405020304" pitchFamily="18" charset="0"/>
              </a:rPr>
              <a:t>Sémiotique</a:t>
            </a:r>
            <a:r>
              <a:rPr lang="en-US" sz="2000" b="1" dirty="0">
                <a:solidFill>
                  <a:schemeClr val="bg1"/>
                </a:solidFill>
                <a:latin typeface="Calibri" panose="020F0502020204030204" pitchFamily="34" charset="0"/>
                <a:ea typeface="Times New Roman" panose="02020603050405020304" pitchFamily="18" charset="0"/>
              </a:rPr>
              <a:t>) </a:t>
            </a:r>
            <a:r>
              <a:rPr lang="ar-SA" sz="2000" dirty="0">
                <a:solidFill>
                  <a:schemeClr val="bg1"/>
                </a:solidFill>
                <a:ea typeface="Times New Roman" panose="02020603050405020304" pitchFamily="18" charset="0"/>
                <a:cs typeface="Calibri" panose="020F0502020204030204" pitchFamily="34" charset="0"/>
              </a:rPr>
              <a:t>مشتقة من الأصل اليوناني</a:t>
            </a:r>
            <a:r>
              <a:rPr lang="en-US" sz="2000" b="1" dirty="0">
                <a:solidFill>
                  <a:schemeClr val="bg1"/>
                </a:solidFill>
                <a:latin typeface="Calibri" panose="020F0502020204030204" pitchFamily="34" charset="0"/>
                <a:ea typeface="Times New Roman" panose="02020603050405020304" pitchFamily="18" charset="0"/>
              </a:rPr>
              <a:t> (</a:t>
            </a:r>
            <a:r>
              <a:rPr lang="en-US" sz="2000" b="1" dirty="0" err="1">
                <a:solidFill>
                  <a:schemeClr val="bg1"/>
                </a:solidFill>
                <a:latin typeface="Calibri" panose="020F0502020204030204" pitchFamily="34" charset="0"/>
                <a:ea typeface="Times New Roman" panose="02020603050405020304" pitchFamily="18" charset="0"/>
              </a:rPr>
              <a:t>Semeîon</a:t>
            </a:r>
            <a:r>
              <a:rPr lang="en-US" sz="2000" b="1" dirty="0">
                <a:solidFill>
                  <a:schemeClr val="bg1"/>
                </a:solidFill>
                <a:latin typeface="Calibri" panose="020F0502020204030204" pitchFamily="34" charset="0"/>
                <a:ea typeface="Times New Roman" panose="02020603050405020304" pitchFamily="18" charset="0"/>
              </a:rPr>
              <a:t>) </a:t>
            </a:r>
            <a:r>
              <a:rPr lang="ar-SA" sz="2000" dirty="0">
                <a:solidFill>
                  <a:schemeClr val="bg1"/>
                </a:solidFill>
                <a:ea typeface="Times New Roman" panose="02020603050405020304" pitchFamily="18" charset="0"/>
                <a:cs typeface="Calibri" panose="020F0502020204030204" pitchFamily="34" charset="0"/>
              </a:rPr>
              <a:t>كما يشير إلى ذلك سيوسير في محاضراته. ومن الناحية التركيبية، فهي منحوتة من مفردتين؛ أولاهما</a:t>
            </a:r>
            <a:r>
              <a:rPr lang="en-US" sz="2000" b="1" dirty="0">
                <a:solidFill>
                  <a:schemeClr val="bg1"/>
                </a:solidFill>
                <a:latin typeface="Calibri" panose="020F0502020204030204" pitchFamily="34" charset="0"/>
                <a:ea typeface="Times New Roman" panose="02020603050405020304" pitchFamily="18" charset="0"/>
              </a:rPr>
              <a:t> (</a:t>
            </a:r>
            <a:r>
              <a:rPr lang="en-US" sz="2000" b="1" dirty="0" err="1">
                <a:solidFill>
                  <a:schemeClr val="bg1"/>
                </a:solidFill>
                <a:latin typeface="Calibri" panose="020F0502020204030204" pitchFamily="34" charset="0"/>
                <a:ea typeface="Times New Roman" panose="02020603050405020304" pitchFamily="18" charset="0"/>
              </a:rPr>
              <a:t>Semeîon</a:t>
            </a:r>
            <a:r>
              <a:rPr lang="en-US" sz="2000" b="1" dirty="0">
                <a:solidFill>
                  <a:schemeClr val="bg1"/>
                </a:solidFill>
                <a:latin typeface="Calibri" panose="020F0502020204030204" pitchFamily="34" charset="0"/>
                <a:ea typeface="Times New Roman" panose="02020603050405020304" pitchFamily="18" charset="0"/>
              </a:rPr>
              <a:t>) </a:t>
            </a:r>
            <a:r>
              <a:rPr lang="ar-SA" sz="2000" dirty="0">
                <a:solidFill>
                  <a:schemeClr val="bg1"/>
                </a:solidFill>
                <a:ea typeface="Times New Roman" panose="02020603050405020304" pitchFamily="18" charset="0"/>
                <a:cs typeface="Calibri" panose="020F0502020204030204" pitchFamily="34" charset="0"/>
              </a:rPr>
              <a:t>التي تعني (علامة)، وثانيتهما</a:t>
            </a:r>
            <a:r>
              <a:rPr lang="en-US" sz="2000" b="1" dirty="0">
                <a:solidFill>
                  <a:schemeClr val="bg1"/>
                </a:solidFill>
                <a:latin typeface="Calibri" panose="020F0502020204030204" pitchFamily="34" charset="0"/>
                <a:ea typeface="Times New Roman" panose="02020603050405020304" pitchFamily="18" charset="0"/>
              </a:rPr>
              <a:t> (Logos) </a:t>
            </a:r>
            <a:r>
              <a:rPr lang="ar-SA" sz="2000" dirty="0">
                <a:solidFill>
                  <a:schemeClr val="bg1"/>
                </a:solidFill>
                <a:ea typeface="Times New Roman" panose="02020603050405020304" pitchFamily="18" charset="0"/>
                <a:cs typeface="Calibri" panose="020F0502020204030204" pitchFamily="34" charset="0"/>
              </a:rPr>
              <a:t>التي تفيد معنى (العلم) أو (المعرفة</a:t>
            </a:r>
            <a:r>
              <a:rPr lang="en-US" sz="2000" b="1" dirty="0">
                <a:solidFill>
                  <a:schemeClr val="bg1"/>
                </a:solidFill>
                <a:latin typeface="Calibri" panose="020F0502020204030204" pitchFamily="34" charset="0"/>
                <a:ea typeface="Times New Roman" panose="02020603050405020304" pitchFamily="18" charset="0"/>
              </a:rPr>
              <a:t>). </a:t>
            </a:r>
            <a:br>
              <a:rPr lang="en-US" sz="2000" b="1" dirty="0">
                <a:solidFill>
                  <a:schemeClr val="bg1"/>
                </a:solidFill>
                <a:latin typeface="Calibri" panose="020F0502020204030204" pitchFamily="34" charset="0"/>
                <a:ea typeface="Times New Roman" panose="02020603050405020304" pitchFamily="18" charset="0"/>
              </a:rPr>
            </a:br>
            <a:r>
              <a:rPr lang="en-US" sz="2000" b="1" dirty="0">
                <a:solidFill>
                  <a:schemeClr val="bg1"/>
                </a:solidFill>
                <a:latin typeface="Calibri" panose="020F0502020204030204" pitchFamily="34" charset="0"/>
                <a:ea typeface="Times New Roman" panose="02020603050405020304" pitchFamily="18" charset="0"/>
              </a:rPr>
              <a:t/>
            </a:r>
            <a:br>
              <a:rPr lang="en-US" sz="2000" b="1" dirty="0">
                <a:solidFill>
                  <a:schemeClr val="bg1"/>
                </a:solidFill>
                <a:latin typeface="Calibri" panose="020F0502020204030204" pitchFamily="34" charset="0"/>
                <a:ea typeface="Times New Roman" panose="02020603050405020304" pitchFamily="18" charset="0"/>
              </a:rPr>
            </a:br>
            <a:r>
              <a:rPr lang="ar-SA" sz="2000" dirty="0">
                <a:solidFill>
                  <a:schemeClr val="bg1"/>
                </a:solidFill>
                <a:ea typeface="Times New Roman" panose="02020603050405020304" pitchFamily="18" charset="0"/>
                <a:cs typeface="Calibri" panose="020F0502020204030204" pitchFamily="34" charset="0"/>
              </a:rPr>
              <a:t>ولا ريب في أن قضية المصطلح من القضايا الشائكة التي تُطرح في ميدان السيميائيات، إذ ما زال هذا المصطلح يعاني الفوضى والاضطراب. ويعد المصطلح المُسَمِّي لمفهوم السيميائيات واحدا من النماذج  البارزة على هذا الاضطراب. إذ نُلْفي كثيرا من الدارسين يستعملون مصطلحيِ "السيميوطيقا" و"السيميولوجيا" على سبيل الترادُف. كما أن أغلب الباحثين العرب يستخدمون مصطلحات "السيميوطيقا" و"السيميولوجيا" و"السيميائيات" على أنها أسامٍ دالةُ على معنى واحد</a:t>
            </a:r>
            <a:r>
              <a:rPr lang="en-US" sz="2000" b="1" dirty="0">
                <a:solidFill>
                  <a:schemeClr val="bg1"/>
                </a:solidFill>
                <a:latin typeface="Calibri" panose="020F0502020204030204" pitchFamily="34" charset="0"/>
                <a:ea typeface="Times New Roman" panose="02020603050405020304" pitchFamily="18" charset="0"/>
              </a:rPr>
              <a:t>. </a:t>
            </a:r>
            <a:br>
              <a:rPr lang="en-US" sz="2000" b="1" dirty="0">
                <a:solidFill>
                  <a:schemeClr val="bg1"/>
                </a:solidFill>
                <a:latin typeface="Calibri" panose="020F0502020204030204" pitchFamily="34" charset="0"/>
                <a:ea typeface="Times New Roman" panose="02020603050405020304" pitchFamily="18" charset="0"/>
              </a:rPr>
            </a:br>
            <a:r>
              <a:rPr lang="en-US" sz="2000" b="1" dirty="0">
                <a:solidFill>
                  <a:schemeClr val="bg1"/>
                </a:solidFill>
                <a:latin typeface="Calibri" panose="020F0502020204030204" pitchFamily="34" charset="0"/>
                <a:ea typeface="Times New Roman" panose="02020603050405020304" pitchFamily="18" charset="0"/>
              </a:rPr>
              <a:t/>
            </a:r>
            <a:br>
              <a:rPr lang="en-US" sz="2000" b="1" dirty="0">
                <a:solidFill>
                  <a:schemeClr val="bg1"/>
                </a:solidFill>
                <a:latin typeface="Calibri" panose="020F0502020204030204" pitchFamily="34" charset="0"/>
                <a:ea typeface="Times New Roman" panose="02020603050405020304" pitchFamily="18" charset="0"/>
              </a:rPr>
            </a:br>
            <a:r>
              <a:rPr lang="ar-SA" sz="2000" dirty="0">
                <a:solidFill>
                  <a:schemeClr val="bg1"/>
                </a:solidFill>
                <a:ea typeface="Times New Roman" panose="02020603050405020304" pitchFamily="18" charset="0"/>
                <a:cs typeface="Calibri" panose="020F0502020204030204" pitchFamily="34" charset="0"/>
              </a:rPr>
              <a:t>ومع تنامي الوعي بأهمية المصطلح وتزايد الإحساس بضرورة ضبطه وتوحيده، وجدنا عددا من الباحثين ينتبهون إلى الفروق الموجودة بين المصطلحات التي كان يُظَنُّ أنها من قَبيل الترادف. وبناء على هذا الأمر، التفت بعض الدارسين إلى التمييز بين مصطلحي "السيميولوجيا" و"السيميوطيقا"؛ مثلما فعل جون دوبو وعمد آخرون إلى التفريق بين "السيميوطيقا" و"السيميولوجيا" و"السيميائيات"، ومنهم غريماص كما قدم معجم</a:t>
            </a:r>
            <a:r>
              <a:rPr lang="en-US" sz="2000" b="1" dirty="0">
                <a:solidFill>
                  <a:schemeClr val="bg1"/>
                </a:solidFill>
                <a:latin typeface="Calibri" panose="020F0502020204030204" pitchFamily="34" charset="0"/>
                <a:ea typeface="Times New Roman" panose="02020603050405020304" pitchFamily="18" charset="0"/>
              </a:rPr>
              <a:t> (Hachette) </a:t>
            </a:r>
            <a:r>
              <a:rPr lang="ar-SA" sz="2000" dirty="0">
                <a:solidFill>
                  <a:schemeClr val="bg1"/>
                </a:solidFill>
                <a:ea typeface="Times New Roman" panose="02020603050405020304" pitchFamily="18" charset="0"/>
                <a:cs typeface="Calibri" panose="020F0502020204030204" pitchFamily="34" charset="0"/>
              </a:rPr>
              <a:t>الموسوعي تعاريف وتفاريق واضحة بين هذه المصطلحات؛ بحيث عرف "السيميولوجيا" بأنها "علم يدرس العلامات وأنساقها داخل المجتمع  وحدد "السيميوطيقا" بأنها "النظرية العامة للعلامات والأنظمة الدلالية اللسانية وغير اللسانية وحدد "السيميائيات</a:t>
            </a:r>
            <a:r>
              <a:rPr lang="en-US" sz="2000" b="1" dirty="0">
                <a:solidFill>
                  <a:schemeClr val="bg1"/>
                </a:solidFill>
                <a:latin typeface="Calibri" panose="020F0502020204030204" pitchFamily="34" charset="0"/>
                <a:ea typeface="Times New Roman" panose="02020603050405020304" pitchFamily="18" charset="0"/>
              </a:rPr>
              <a:t>" (</a:t>
            </a:r>
            <a:r>
              <a:rPr lang="en-US" sz="2000" b="1" dirty="0" err="1">
                <a:solidFill>
                  <a:schemeClr val="bg1"/>
                </a:solidFill>
                <a:latin typeface="Calibri" panose="020F0502020204030204" pitchFamily="34" charset="0"/>
                <a:ea typeface="Times New Roman" panose="02020603050405020304" pitchFamily="18" charset="0"/>
              </a:rPr>
              <a:t>Sémantique</a:t>
            </a:r>
            <a:r>
              <a:rPr lang="en-US" sz="2000" b="1" dirty="0">
                <a:solidFill>
                  <a:schemeClr val="bg1"/>
                </a:solidFill>
                <a:latin typeface="Calibri" panose="020F0502020204030204" pitchFamily="34" charset="0"/>
                <a:ea typeface="Times New Roman" panose="02020603050405020304" pitchFamily="18" charset="0"/>
              </a:rPr>
              <a:t>) </a:t>
            </a:r>
            <a:r>
              <a:rPr lang="ar-SA" sz="2000" dirty="0">
                <a:solidFill>
                  <a:schemeClr val="bg1"/>
                </a:solidFill>
                <a:ea typeface="Times New Roman" panose="02020603050405020304" pitchFamily="18" charset="0"/>
                <a:cs typeface="Calibri" panose="020F0502020204030204" pitchFamily="34" charset="0"/>
              </a:rPr>
              <a:t>بأنها "دراسة اللغة من زاوية الدلالة . ويعرِّف الأوكسفورد هذا المصطلح بأنه "دراسة معاني الكلمات ، معنى هذا كله أن السيميولوجيا علم، والسيميوطيقا نظرية، والسيميائيات دراسة أو منهج نقدي</a:t>
            </a:r>
            <a:r>
              <a:rPr lang="en-US" sz="1600" b="1" dirty="0">
                <a:latin typeface="Calibri" panose="020F0502020204030204" pitchFamily="34" charset="0"/>
                <a:ea typeface="Times New Roman" panose="02020603050405020304" pitchFamily="18" charset="0"/>
              </a:rPr>
              <a:t>.</a:t>
            </a:r>
            <a:br>
              <a:rPr lang="en-US" sz="1600" b="1" dirty="0">
                <a:latin typeface="Calibri" panose="020F0502020204030204" pitchFamily="34" charset="0"/>
                <a:ea typeface="Times New Roman" panose="02020603050405020304" pitchFamily="18" charset="0"/>
              </a:rPr>
            </a:br>
            <a:r>
              <a:rPr lang="en-US" sz="1600" b="1" dirty="0">
                <a:latin typeface="Calibri" panose="020F0502020204030204" pitchFamily="34" charset="0"/>
                <a:ea typeface="Times New Roman" panose="02020603050405020304" pitchFamily="18" charset="0"/>
              </a:rPr>
              <a:t/>
            </a:r>
            <a:br>
              <a:rPr lang="en-US" sz="1600" b="1" dirty="0">
                <a:latin typeface="Calibri" panose="020F0502020204030204" pitchFamily="34" charset="0"/>
                <a:ea typeface="Times New Roman" panose="02020603050405020304" pitchFamily="18" charset="0"/>
              </a:rPr>
            </a:br>
            <a:endParaRPr lang="en-US" dirty="0"/>
          </a:p>
        </p:txBody>
      </p:sp>
    </p:spTree>
    <p:extLst>
      <p:ext uri="{BB962C8B-B14F-4D97-AF65-F5344CB8AC3E}">
        <p14:creationId xmlns:p14="http://schemas.microsoft.com/office/powerpoint/2010/main" val="1135080377"/>
      </p:ext>
    </p:extLst>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1"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anim calcmode="lin" valueType="num">
                                      <p:cBhvr>
                                        <p:cTn id="15" dur="2000" fill="hold"/>
                                        <p:tgtEl>
                                          <p:spTgt spid="8"/>
                                        </p:tgtEl>
                                        <p:attrNameLst>
                                          <p:attrName>ppt_w</p:attrName>
                                        </p:attrNameLst>
                                      </p:cBhvr>
                                      <p:tavLst>
                                        <p:tav tm="0" fmla="#ppt_w*sin(2.5*pi*$)">
                                          <p:val>
                                            <p:fltVal val="0"/>
                                          </p:val>
                                        </p:tav>
                                        <p:tav tm="100000">
                                          <p:val>
                                            <p:fltVal val="1"/>
                                          </p:val>
                                        </p:tav>
                                      </p:tavLst>
                                    </p:anim>
                                    <p:anim calcmode="lin" valueType="num">
                                      <p:cBhvr>
                                        <p:cTn id="16"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8819" y="77543"/>
            <a:ext cx="3883181" cy="651560"/>
          </a:xfrm>
        </p:spPr>
        <p:txBody>
          <a:bodyPr>
            <a:normAutofit/>
          </a:bodyPr>
          <a:lstStyle/>
          <a:p>
            <a:r>
              <a:rPr lang="ar-IQ" dirty="0" smtClean="0"/>
              <a:t>استعمال المصطلح  </a:t>
            </a:r>
            <a:endParaRPr lang="en-US" dirty="0"/>
          </a:p>
        </p:txBody>
      </p:sp>
      <p:sp>
        <p:nvSpPr>
          <p:cNvPr id="3" name="Text Placeholder 2"/>
          <p:cNvSpPr>
            <a:spLocks noGrp="1"/>
          </p:cNvSpPr>
          <p:nvPr>
            <p:ph type="body" idx="1"/>
          </p:nvPr>
        </p:nvSpPr>
        <p:spPr>
          <a:xfrm>
            <a:off x="313618" y="2201409"/>
            <a:ext cx="8535988" cy="1879600"/>
          </a:xfrm>
        </p:spPr>
        <p:txBody>
          <a:bodyPr>
            <a:noAutofit/>
          </a:bodyPr>
          <a:lstStyle/>
          <a:p>
            <a:pPr algn="ctr"/>
            <a:r>
              <a:rPr lang="ar-SA" sz="1800" dirty="0">
                <a:ea typeface="Times New Roman" panose="02020603050405020304" pitchFamily="18" charset="0"/>
                <a:cs typeface="Calibri" panose="020F0502020204030204" pitchFamily="34" charset="0"/>
              </a:rPr>
              <a:t>إن الأوربيين يستعملون مصطلح "السيميولوجيا" بتأثيرٍ من دي سوسير الذي وضع هذا المصطلح، واستعمله في محاضراته. يقول: "يمكننا أن نتصور علما يدرس حياة العلامات داخل الحياة الاجتماعية، علما سيشكل فرعا من علم النفس الاجتماعي. ومن ثم, فرعا من علم النفس العام. وسوف نطلق على هذا العلم اسم "سيميولوجيا" (من اللفظة الإغريقية</a:t>
            </a:r>
            <a:r>
              <a:rPr lang="en-US" sz="1800" b="1" dirty="0">
                <a:latin typeface="Calibri" panose="020F0502020204030204" pitchFamily="34" charset="0"/>
                <a:ea typeface="Times New Roman" panose="02020603050405020304" pitchFamily="18" charset="0"/>
              </a:rPr>
              <a:t> "</a:t>
            </a:r>
            <a:r>
              <a:rPr lang="en-US" sz="1800" b="1" dirty="0" err="1">
                <a:latin typeface="Calibri" panose="020F0502020204030204" pitchFamily="34" charset="0"/>
                <a:ea typeface="Times New Roman" panose="02020603050405020304" pitchFamily="18" charset="0"/>
              </a:rPr>
              <a:t>Semeîon</a:t>
            </a:r>
            <a:r>
              <a:rPr lang="en-US" sz="1800" b="1" dirty="0">
                <a:latin typeface="Calibri" panose="020F0502020204030204" pitchFamily="34" charset="0"/>
                <a:ea typeface="Times New Roman" panose="02020603050405020304" pitchFamily="18" charset="0"/>
              </a:rPr>
              <a:t>" </a:t>
            </a:r>
            <a:r>
              <a:rPr lang="ar-SA" sz="1800" dirty="0">
                <a:ea typeface="Times New Roman" panose="02020603050405020304" pitchFamily="18" charset="0"/>
                <a:cs typeface="Calibri" panose="020F0502020204030204" pitchFamily="34" charset="0"/>
              </a:rPr>
              <a:t>التي تعني "علامة") أما الأمريكيون، فقد استعملوا مصطلح "السيميوطيقا" بتأثير من بيرس الذي وظفه في مختلف كتاباته حول العلامة. إلا أن المصطلحين معا عرفا انتشارا متبادَلاً. ويكفي أن ندرك أن المنتمين إلى الثقافة الفرنسية لم يُقْصوا تماما من دائرة اهتمامهم وكتاباتهم مصطلح "السيميوطيقا"، نظرا إلى انتشاره الواسع في الثقافات الأخرى، وخاصة الأنجلوساكسونية والروسية. كما أن مصطلح "السيميولوجيا" ظل راسخا في فرنسا وفي غيرها من البلدان اللاتينية. ويصر بارث وأتباعُه على استخدام مصطلح "السيميولوجيا"، وينحو نحوَهم أندريه مارتيني</a:t>
            </a:r>
            <a:r>
              <a:rPr lang="en-US" sz="1800" b="1" dirty="0">
                <a:latin typeface="Calibri" panose="020F0502020204030204" pitchFamily="34" charset="0"/>
                <a:ea typeface="Times New Roman" panose="02020603050405020304" pitchFamily="18" charset="0"/>
              </a:rPr>
              <a:t> (André Martinet) </a:t>
            </a:r>
            <a:r>
              <a:rPr lang="ar-SA" sz="1800" dirty="0">
                <a:ea typeface="Times New Roman" panose="02020603050405020304" pitchFamily="18" charset="0"/>
                <a:cs typeface="Calibri" panose="020F0502020204030204" pitchFamily="34" charset="0"/>
              </a:rPr>
              <a:t>وتلاميذه من الوظيفيين. في حين إن من أطلق عليهم كلود كوكي</a:t>
            </a:r>
            <a:r>
              <a:rPr lang="en-US" sz="1800" b="1" dirty="0">
                <a:latin typeface="Calibri" panose="020F0502020204030204" pitchFamily="34" charset="0"/>
                <a:ea typeface="Times New Roman" panose="02020603050405020304" pitchFamily="18" charset="0"/>
              </a:rPr>
              <a:t>(J.C. </a:t>
            </a:r>
            <a:r>
              <a:rPr lang="en-US" sz="1800" b="1" dirty="0" err="1">
                <a:latin typeface="Calibri" panose="020F0502020204030204" pitchFamily="34" charset="0"/>
                <a:ea typeface="Times New Roman" panose="02020603050405020304" pitchFamily="18" charset="0"/>
              </a:rPr>
              <a:t>Couquet</a:t>
            </a:r>
            <a:r>
              <a:rPr lang="en-US" sz="1800" b="1" dirty="0">
                <a:latin typeface="Calibri" panose="020F0502020204030204" pitchFamily="34" charset="0"/>
                <a:ea typeface="Times New Roman" panose="02020603050405020304" pitchFamily="18" charset="0"/>
              </a:rPr>
              <a:t>) </a:t>
            </a:r>
            <a:r>
              <a:rPr lang="ar-SA" sz="1800" dirty="0">
                <a:ea typeface="Times New Roman" panose="02020603050405020304" pitchFamily="18" charset="0"/>
                <a:cs typeface="Calibri" panose="020F0502020204030204" pitchFamily="34" charset="0"/>
              </a:rPr>
              <a:t>اسم "مدرسة باريس" يستعملون مصطلح "السيميوطيقا" لا غيرُ</a:t>
            </a:r>
            <a:r>
              <a:rPr lang="en-US" sz="1800" b="1" dirty="0">
                <a:latin typeface="Calibri" panose="020F0502020204030204" pitchFamily="34" charset="0"/>
                <a:ea typeface="Times New Roman" panose="02020603050405020304" pitchFamily="18" charset="0"/>
              </a:rPr>
              <a:t>.</a:t>
            </a:r>
            <a:br>
              <a:rPr lang="en-US" sz="1800" b="1" dirty="0">
                <a:latin typeface="Calibri" panose="020F0502020204030204" pitchFamily="34" charset="0"/>
                <a:ea typeface="Times New Roman" panose="02020603050405020304" pitchFamily="18" charset="0"/>
              </a:rPr>
            </a:br>
            <a:r>
              <a:rPr lang="en-US" sz="1800" b="1" dirty="0">
                <a:latin typeface="Calibri" panose="020F0502020204030204" pitchFamily="34" charset="0"/>
                <a:ea typeface="Times New Roman" panose="02020603050405020304" pitchFamily="18" charset="0"/>
              </a:rPr>
              <a:t/>
            </a:r>
            <a:br>
              <a:rPr lang="en-US" sz="1800" b="1" dirty="0">
                <a:latin typeface="Calibri" panose="020F0502020204030204" pitchFamily="34" charset="0"/>
                <a:ea typeface="Times New Roman" panose="02020603050405020304" pitchFamily="18" charset="0"/>
              </a:rPr>
            </a:br>
            <a:r>
              <a:rPr lang="ar-SA" sz="1800" dirty="0">
                <a:ea typeface="Times New Roman" panose="02020603050405020304" pitchFamily="18" charset="0"/>
                <a:cs typeface="Calibri" panose="020F0502020204030204" pitchFamily="34" charset="0"/>
              </a:rPr>
              <a:t>وقد حدد غريماص الفارق بين المصطلحين في اللغة الفرنسية، بأنْ جعل "السيميوطيقا" تحيل إلى الفروع؛ أي إلى الجانب العملي والأبحاث المنجَزة حول العلامات اللفظية وغير اللفظية. في حين استعمل "السيميولوجيا" للدلالة على الأصول؛ أي على الإطار النظري العام لعلم العلامات. وفرق آخرون بين المصطلحين على أساس أن "السيميولوجيا" تدرس العلامات غير اللسانية كقانون السير، في حين تدرس "السيميوطيقا" الأنظمة اللسانية كالنص الأدبي... إلخ</a:t>
            </a:r>
            <a:r>
              <a:rPr lang="en-US" sz="1800" b="1" dirty="0">
                <a:latin typeface="Calibri" panose="020F0502020204030204" pitchFamily="34" charset="0"/>
                <a:ea typeface="Times New Roman" panose="02020603050405020304" pitchFamily="18" charset="0"/>
              </a:rPr>
              <a:t>.</a:t>
            </a:r>
            <a:br>
              <a:rPr lang="en-US" sz="1800" b="1" dirty="0">
                <a:latin typeface="Calibri" panose="020F0502020204030204" pitchFamily="34" charset="0"/>
                <a:ea typeface="Times New Roman" panose="02020603050405020304" pitchFamily="18" charset="0"/>
              </a:rPr>
            </a:br>
            <a:r>
              <a:rPr lang="en-US" sz="1800" b="1" dirty="0">
                <a:latin typeface="Calibri" panose="020F0502020204030204" pitchFamily="34" charset="0"/>
                <a:ea typeface="Times New Roman" panose="02020603050405020304" pitchFamily="18" charset="0"/>
              </a:rPr>
              <a:t/>
            </a:r>
            <a:br>
              <a:rPr lang="en-US" sz="1800" b="1" dirty="0">
                <a:latin typeface="Calibri" panose="020F0502020204030204" pitchFamily="34" charset="0"/>
                <a:ea typeface="Times New Roman" panose="02020603050405020304" pitchFamily="18" charset="0"/>
              </a:rPr>
            </a:br>
            <a:r>
              <a:rPr lang="ar-SA" sz="1800" dirty="0">
                <a:ea typeface="Times New Roman" panose="02020603050405020304" pitchFamily="18" charset="0"/>
                <a:cs typeface="Calibri" panose="020F0502020204030204" pitchFamily="34" charset="0"/>
              </a:rPr>
              <a:t>ولكن التفرقة بين "السيميولوجيا" و"السيميوطيقا" لم تعد قائمة، خصوصا بعد أن قررت "الجمعية العالمية للسيميائيات" –التي تأسست عام 1974م- تبني مصطلح</a:t>
            </a:r>
            <a:r>
              <a:rPr lang="en-US" sz="1800" b="1" dirty="0">
                <a:latin typeface="Calibri" panose="020F0502020204030204" pitchFamily="34" charset="0"/>
                <a:ea typeface="Times New Roman" panose="02020603050405020304" pitchFamily="18" charset="0"/>
              </a:rPr>
              <a:t> "</a:t>
            </a:r>
            <a:r>
              <a:rPr lang="en-US" sz="1800" b="1" dirty="0" err="1">
                <a:latin typeface="Calibri" panose="020F0502020204030204" pitchFamily="34" charset="0"/>
                <a:ea typeface="Times New Roman" panose="02020603050405020304" pitchFamily="18" charset="0"/>
              </a:rPr>
              <a:t>Sémiotique</a:t>
            </a:r>
            <a:r>
              <a:rPr lang="en-US" sz="1800" b="1" dirty="0">
                <a:latin typeface="Calibri" panose="020F0502020204030204" pitchFamily="34" charset="0"/>
                <a:ea typeface="Times New Roman" panose="02020603050405020304" pitchFamily="18" charset="0"/>
              </a:rPr>
              <a:t>".</a:t>
            </a:r>
            <a:br>
              <a:rPr lang="en-US" sz="1800" b="1" dirty="0">
                <a:latin typeface="Calibri" panose="020F0502020204030204" pitchFamily="34" charset="0"/>
                <a:ea typeface="Times New Roman" panose="02020603050405020304" pitchFamily="18" charset="0"/>
              </a:rPr>
            </a:br>
            <a:r>
              <a:rPr lang="en-US" sz="1800" b="1" dirty="0">
                <a:latin typeface="Calibri" panose="020F0502020204030204" pitchFamily="34" charset="0"/>
                <a:ea typeface="Times New Roman" panose="02020603050405020304" pitchFamily="18" charset="0"/>
              </a:rPr>
              <a:t/>
            </a:r>
            <a:br>
              <a:rPr lang="en-US" sz="1800" b="1" dirty="0">
                <a:latin typeface="Calibri" panose="020F0502020204030204" pitchFamily="34" charset="0"/>
                <a:ea typeface="Times New Roman" panose="02020603050405020304" pitchFamily="18" charset="0"/>
              </a:rPr>
            </a:br>
            <a:endParaRPr lang="en-US" sz="1800" dirty="0"/>
          </a:p>
        </p:txBody>
      </p:sp>
    </p:spTree>
    <p:extLst>
      <p:ext uri="{BB962C8B-B14F-4D97-AF65-F5344CB8AC3E}">
        <p14:creationId xmlns:p14="http://schemas.microsoft.com/office/powerpoint/2010/main" val="2802970857"/>
      </p:ext>
    </p:extLst>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1605" y="405481"/>
            <a:ext cx="7785366" cy="599946"/>
          </a:xfrm>
        </p:spPr>
        <p:txBody>
          <a:bodyPr>
            <a:normAutofit fontScale="90000"/>
          </a:bodyPr>
          <a:lstStyle/>
          <a:p>
            <a:pPr marR="31750" indent="4445" rtl="1">
              <a:lnSpc>
                <a:spcPct val="157000"/>
              </a:lnSpc>
              <a:spcAft>
                <a:spcPts val="20"/>
              </a:spcAft>
            </a:pPr>
            <a:r>
              <a:rPr lang="ar-SA" dirty="0" smtClean="0">
                <a:solidFill>
                  <a:srgbClr val="000000"/>
                </a:solidFill>
                <a:latin typeface="Calibri" panose="020F0502020204030204" pitchFamily="34" charset="0"/>
                <a:ea typeface="Times New Roman" panose="02020603050405020304" pitchFamily="18" charset="0"/>
              </a:rPr>
              <a:t>استعمال </a:t>
            </a:r>
            <a:r>
              <a:rPr lang="ar-SA" dirty="0">
                <a:solidFill>
                  <a:srgbClr val="000000"/>
                </a:solidFill>
                <a:latin typeface="Calibri" panose="020F0502020204030204" pitchFamily="34" charset="0"/>
                <a:ea typeface="Times New Roman" panose="02020603050405020304" pitchFamily="18" charset="0"/>
              </a:rPr>
              <a:t>الباحثين العرب </a:t>
            </a:r>
            <a:r>
              <a:rPr lang="ar-SA" dirty="0" smtClean="0">
                <a:solidFill>
                  <a:srgbClr val="000000"/>
                </a:solidFill>
                <a:latin typeface="Calibri" panose="020F0502020204030204" pitchFamily="34" charset="0"/>
                <a:ea typeface="Times New Roman" panose="02020603050405020304" pitchFamily="18" charset="0"/>
              </a:rPr>
              <a:t>للمصطل</a:t>
            </a:r>
            <a:r>
              <a:rPr lang="ar-IQ" dirty="0" smtClean="0">
                <a:solidFill>
                  <a:srgbClr val="000000"/>
                </a:solidFill>
                <a:latin typeface="Calibri" panose="020F0502020204030204" pitchFamily="34" charset="0"/>
                <a:ea typeface="Times New Roman" panose="02020603050405020304" pitchFamily="18" charset="0"/>
              </a:rPr>
              <a:t>ح                 </a:t>
            </a:r>
            <a:r>
              <a:rPr lang="ar-SA" dirty="0" smtClean="0">
                <a:solidFill>
                  <a:srgbClr val="000000"/>
                </a:solidFill>
                <a:latin typeface="Calibri" panose="020F0502020204030204" pitchFamily="34" charset="0"/>
                <a:ea typeface="Times New Roman" panose="02020603050405020304" pitchFamily="18" charset="0"/>
              </a:rPr>
              <a:t> </a:t>
            </a:r>
            <a:r>
              <a:rPr lang="en-US" sz="2400" dirty="0">
                <a:solidFill>
                  <a:srgbClr val="000000"/>
                </a:solidFill>
                <a:latin typeface="Calibri" panose="020F0502020204030204" pitchFamily="34" charset="0"/>
                <a:ea typeface="Calibri" panose="020F0502020204030204" pitchFamily="34" charset="0"/>
              </a:rPr>
              <a:t/>
            </a:r>
            <a:br>
              <a:rPr lang="en-US" sz="2400" dirty="0">
                <a:solidFill>
                  <a:srgbClr val="000000"/>
                </a:solidFill>
                <a:latin typeface="Calibri" panose="020F0502020204030204" pitchFamily="34" charset="0"/>
                <a:ea typeface="Calibri" panose="020F0502020204030204" pitchFamily="34" charset="0"/>
              </a:rPr>
            </a:br>
            <a:endParaRPr lang="en-US" dirty="0"/>
          </a:p>
        </p:txBody>
      </p:sp>
      <p:sp>
        <p:nvSpPr>
          <p:cNvPr id="3" name="Rectangle 2"/>
          <p:cNvSpPr/>
          <p:nvPr/>
        </p:nvSpPr>
        <p:spPr>
          <a:xfrm>
            <a:off x="144814" y="671934"/>
            <a:ext cx="11866513" cy="6675161"/>
          </a:xfrm>
          <a:prstGeom prst="rect">
            <a:avLst/>
          </a:prstGeom>
        </p:spPr>
        <p:txBody>
          <a:bodyPr wrap="square">
            <a:spAutoFit/>
          </a:bodyPr>
          <a:lstStyle/>
          <a:p>
            <a:pPr marR="31750" indent="4445" algn="just" rtl="1">
              <a:lnSpc>
                <a:spcPct val="157000"/>
              </a:lnSpc>
              <a:spcAft>
                <a:spcPts val="20"/>
              </a:spcAft>
            </a:pPr>
            <a:r>
              <a:rPr lang="ar-SA" sz="2000" dirty="0">
                <a:solidFill>
                  <a:srgbClr val="000000"/>
                </a:solidFill>
                <a:latin typeface="Calibri" panose="020F0502020204030204" pitchFamily="34" charset="0"/>
                <a:ea typeface="Times New Roman" panose="02020603050405020304" pitchFamily="18" charset="0"/>
              </a:rPr>
              <a:t>ومن الواضح جداً أن الدارسين العرب مختلفون في شأن ترجمة هذا المصطلح إلى العربية. فمنهم من يستعمل مصطلح "السيميائيات"، وهو المصطلح الرائج بين صفوف المغربيين ومنهم من يترجم ذلك المصطلح "بالسيميولوجيا. ومنهم من يترجمه ترجمة حرفية؛ أي بلفظ "سيميوطيقا". ويستعمل بعضهم مصطلح "الرموزية ويقترح آخرون –وهم قلة- مصطلح "الأعراضية" مقابلا للمصطلح الأجنبي</a:t>
            </a:r>
            <a:r>
              <a:rPr lang="en-US" sz="2000" b="1" dirty="0">
                <a:solidFill>
                  <a:srgbClr val="000000"/>
                </a:solidFill>
                <a:latin typeface="Calibri" panose="020F0502020204030204" pitchFamily="34" charset="0"/>
                <a:ea typeface="Times New Roman" panose="02020603050405020304" pitchFamily="18" charset="0"/>
              </a:rPr>
              <a:t> (</a:t>
            </a:r>
            <a:r>
              <a:rPr lang="en-US" sz="2000" b="1" dirty="0" err="1">
                <a:solidFill>
                  <a:srgbClr val="000000"/>
                </a:solidFill>
                <a:latin typeface="Calibri" panose="020F0502020204030204" pitchFamily="34" charset="0"/>
                <a:ea typeface="Times New Roman" panose="02020603050405020304" pitchFamily="18" charset="0"/>
              </a:rPr>
              <a:t>Sémiologie</a:t>
            </a:r>
            <a:r>
              <a:rPr lang="en-US" sz="2000" b="1" dirty="0">
                <a:solidFill>
                  <a:srgbClr val="000000"/>
                </a:solidFill>
                <a:latin typeface="Calibri" panose="020F0502020204030204" pitchFamily="34" charset="0"/>
                <a:ea typeface="Times New Roman" panose="02020603050405020304" pitchFamily="18" charset="0"/>
              </a:rPr>
              <a:t>)</a:t>
            </a:r>
            <a:r>
              <a:rPr lang="ar-SA" sz="2000" dirty="0">
                <a:solidFill>
                  <a:srgbClr val="000000"/>
                </a:solidFill>
                <a:latin typeface="Calibri" panose="020F0502020204030204" pitchFamily="34" charset="0"/>
                <a:ea typeface="Times New Roman" panose="02020603050405020304" pitchFamily="18" charset="0"/>
              </a:rPr>
              <a:t>، وذلك كما فعل الباحثان يوسف غازي ومجيد النصر في ترجمتهما لدروس سوسير. ويترجم الأستاذ عبد القادر قنيني مصطلح</a:t>
            </a:r>
            <a:r>
              <a:rPr lang="en-US" sz="2000" b="1" dirty="0">
                <a:solidFill>
                  <a:srgbClr val="000000"/>
                </a:solidFill>
                <a:latin typeface="Calibri" panose="020F0502020204030204" pitchFamily="34" charset="0"/>
                <a:ea typeface="Times New Roman" panose="02020603050405020304" pitchFamily="18" charset="0"/>
              </a:rPr>
              <a:t> "</a:t>
            </a:r>
            <a:r>
              <a:rPr lang="en-US" sz="2000" b="1" dirty="0" err="1">
                <a:solidFill>
                  <a:srgbClr val="000000"/>
                </a:solidFill>
                <a:latin typeface="Calibri" panose="020F0502020204030204" pitchFamily="34" charset="0"/>
                <a:ea typeface="Times New Roman" panose="02020603050405020304" pitchFamily="18" charset="0"/>
              </a:rPr>
              <a:t>Sémiologie</a:t>
            </a:r>
            <a:r>
              <a:rPr lang="en-US" sz="2000" b="1" dirty="0">
                <a:solidFill>
                  <a:srgbClr val="000000"/>
                </a:solidFill>
                <a:latin typeface="Calibri" panose="020F0502020204030204" pitchFamily="34" charset="0"/>
                <a:ea typeface="Times New Roman" panose="02020603050405020304" pitchFamily="18" charset="0"/>
              </a:rPr>
              <a:t>" </a:t>
            </a:r>
            <a:r>
              <a:rPr lang="ar-SA" sz="2000" dirty="0">
                <a:solidFill>
                  <a:srgbClr val="000000"/>
                </a:solidFill>
                <a:latin typeface="Calibri" panose="020F0502020204030204" pitchFamily="34" charset="0"/>
                <a:ea typeface="Times New Roman" panose="02020603050405020304" pitchFamily="18" charset="0"/>
              </a:rPr>
              <a:t>بـ"علم الدلالة ويترجمه دارس آخرُ بـ"علم الإشارات وهناك من يستعمل مصطلح "سيمياء أو "علم السيمياء.. وقد تطرق عبد السلام المسدّي في إحدى دراساته إلى المصطلحات الموضوعة أو المقترَحة لمفهوم السيميائيات في النقد العربي الحديث، ودرَسها مبيناً الكيفية المتبعة في توليدها. ويُؤْثِر بعض الباحثين لفظ "السيمياء  باعتباره مصطلحا عربيا أصيلا وشائعا في كتب التراث. يقول الدكتور عادل فاخوري : "فالعلم نفسه أي الـ</a:t>
            </a:r>
            <a:r>
              <a:rPr lang="en-US" sz="2000" b="1" dirty="0">
                <a:solidFill>
                  <a:srgbClr val="000000"/>
                </a:solidFill>
                <a:latin typeface="Calibri" panose="020F0502020204030204" pitchFamily="34" charset="0"/>
                <a:ea typeface="Times New Roman" panose="02020603050405020304" pitchFamily="18" charset="0"/>
              </a:rPr>
              <a:t>Semiotics </a:t>
            </a:r>
            <a:r>
              <a:rPr lang="ar-SA" sz="2000" dirty="0">
                <a:solidFill>
                  <a:srgbClr val="000000"/>
                </a:solidFill>
                <a:latin typeface="Calibri" panose="020F0502020204030204" pitchFamily="34" charset="0"/>
                <a:ea typeface="Times New Roman" panose="02020603050405020304" pitchFamily="18" charset="0"/>
              </a:rPr>
              <a:t>يترجَم بـ: السيمياء، السيمية، السيميائية، السيميوطيقا، السيميولوجيا والرموزية. والأفضل "السيمياء" لأنها كلمة قديمة متعارَفة على وزن عربي خاص بالدلالة على العلم وفي السياق نفسِه، تقول الدكتورة جميلة حيدة: "ولعل ترجمة مصطلح سيميولوجيا أو سيميوطيقا بالسيميائيات أو السيمياء هي الأقرب إلى الصواب لشيوعها في الاستعمالات العربية القديمة</a:t>
            </a:r>
            <a:endParaRPr lang="en-US" sz="2000" dirty="0">
              <a:solidFill>
                <a:srgbClr val="000000"/>
              </a:solidFill>
              <a:latin typeface="Calibri" panose="020F0502020204030204" pitchFamily="34" charset="0"/>
              <a:ea typeface="Calibri" panose="020F0502020204030204" pitchFamily="34" charset="0"/>
            </a:endParaRPr>
          </a:p>
          <a:p>
            <a:pPr marR="31750" indent="4445" algn="just" rtl="1">
              <a:lnSpc>
                <a:spcPct val="157000"/>
              </a:lnSpc>
              <a:spcAft>
                <a:spcPts val="20"/>
              </a:spcAft>
            </a:pPr>
            <a:r>
              <a:rPr lang="en-US" sz="1400" dirty="0">
                <a:solidFill>
                  <a:srgbClr val="000000"/>
                </a:solidFill>
                <a:latin typeface="Calibri" panose="020F0502020204030204" pitchFamily="34" charset="0"/>
                <a:ea typeface="Calibri" panose="020F0502020204030204" pitchFamily="34" charset="0"/>
              </a:rPr>
              <a:t> </a:t>
            </a:r>
            <a:endParaRPr lang="en-US" sz="1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10273526"/>
      </p:ext>
    </p:extLst>
  </p:cSld>
  <p:clrMapOvr>
    <a:masterClrMapping/>
  </p:clrMapOvr>
  <mc:AlternateContent xmlns:mc="http://schemas.openxmlformats.org/markup-compatibility/2006" xmlns:p14="http://schemas.microsoft.com/office/powerpoint/2010/main">
    <mc:Choice Requires="p14">
      <p:transition p14:dur="250" advTm="110000">
        <p:circle/>
      </p:transition>
    </mc:Choice>
    <mc:Fallback xmlns="">
      <p:transition advTm="11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2000"/>
                                  </p:stCondLst>
                                  <p:childTnLst>
                                    <p:anim calcmode="lin" valueType="num">
                                      <p:cBhvr>
                                        <p:cTn id="6" dur="1000"/>
                                        <p:tgtEl>
                                          <p:spTgt spid="3"/>
                                        </p:tgtEl>
                                        <p:attrNameLst>
                                          <p:attrName>ppt_w</p:attrName>
                                        </p:attrNameLst>
                                      </p:cBhvr>
                                      <p:tavLst>
                                        <p:tav tm="0">
                                          <p:val>
                                            <p:strVal val="ppt_w"/>
                                          </p:val>
                                        </p:tav>
                                        <p:tav tm="100000">
                                          <p:val>
                                            <p:fltVal val="0"/>
                                          </p:val>
                                        </p:tav>
                                      </p:tavLst>
                                    </p:anim>
                                    <p:anim calcmode="lin" valueType="num">
                                      <p:cBhvr>
                                        <p:cTn id="7" dur="1000"/>
                                        <p:tgtEl>
                                          <p:spTgt spid="3"/>
                                        </p:tgtEl>
                                        <p:attrNameLst>
                                          <p:attrName>ppt_h</p:attrName>
                                        </p:attrNameLst>
                                      </p:cBhvr>
                                      <p:tavLst>
                                        <p:tav tm="0">
                                          <p:val>
                                            <p:strVal val="ppt_h"/>
                                          </p:val>
                                        </p:tav>
                                        <p:tav tm="100000">
                                          <p:val>
                                            <p:fltVal val="0"/>
                                          </p:val>
                                        </p:tav>
                                      </p:tavLst>
                                    </p:anim>
                                    <p:anim calcmode="lin" valueType="num">
                                      <p:cBhvr>
                                        <p:cTn id="8" dur="1000"/>
                                        <p:tgtEl>
                                          <p:spTgt spid="3"/>
                                        </p:tgtEl>
                                        <p:attrNameLst>
                                          <p:attrName>style.rotation</p:attrName>
                                        </p:attrNameLst>
                                      </p:cBhvr>
                                      <p:tavLst>
                                        <p:tav tm="0">
                                          <p:val>
                                            <p:fltVal val="0"/>
                                          </p:val>
                                        </p:tav>
                                        <p:tav tm="100000">
                                          <p:val>
                                            <p:fltVal val="90"/>
                                          </p:val>
                                        </p:tav>
                                      </p:tavLst>
                                    </p:anim>
                                    <p:animEffect transition="out" filter="fade">
                                      <p:cBhvr>
                                        <p:cTn id="9" dur="1000"/>
                                        <p:tgtEl>
                                          <p:spTgt spid="3"/>
                                        </p:tgtEl>
                                      </p:cBhvr>
                                    </p:animEffect>
                                    <p:set>
                                      <p:cBhvr>
                                        <p:cTn id="10"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94</TotalTime>
  <Words>1440</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Century Gothic</vt:lpstr>
      <vt:lpstr>Tahoma</vt:lpstr>
      <vt:lpstr>Times New Roman</vt:lpstr>
      <vt:lpstr>Wingdings 3</vt:lpstr>
      <vt:lpstr>Slice</vt:lpstr>
      <vt:lpstr>PowerPoint Presentation</vt:lpstr>
      <vt:lpstr>الكيمياء والسيمياء   ( مفهوم السيمياء  )               </vt:lpstr>
      <vt:lpstr>مفهوم السيمياء في العصر الحديث         </vt:lpstr>
      <vt:lpstr>السيمياء لغة                   </vt:lpstr>
      <vt:lpstr>اشكالية المصطلح            </vt:lpstr>
      <vt:lpstr>استعمال المصطلح  </vt:lpstr>
      <vt:lpstr>استعمال الباحثين العرب للمصطلح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husain alnoor</dc:creator>
  <cp:lastModifiedBy>husain alnoor</cp:lastModifiedBy>
  <cp:revision>12</cp:revision>
  <dcterms:created xsi:type="dcterms:W3CDTF">2020-03-18T20:45:44Z</dcterms:created>
  <dcterms:modified xsi:type="dcterms:W3CDTF">2020-03-19T19:03:42Z</dcterms:modified>
</cp:coreProperties>
</file>